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sldIdLst>
    <p:sldId id="257" r:id="rId5"/>
    <p:sldId id="258" r:id="rId6"/>
    <p:sldId id="259" r:id="rId7"/>
    <p:sldId id="262" r:id="rId8"/>
    <p:sldId id="264" r:id="rId9"/>
    <p:sldId id="267" r:id="rId10"/>
    <p:sldId id="268" r:id="rId11"/>
    <p:sldId id="270" r:id="rId12"/>
    <p:sldId id="271" r:id="rId13"/>
    <p:sldId id="269" r:id="rId14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6A494-57E1-4E55-A01B-BFD9A211A0BB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38122-E786-406A-89B7-E3507FD0BD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71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38122-E786-406A-89B7-E3507FD0BDDF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9 Rectángulo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0 Rectángulo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8 Rectángulo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9 Rectángulo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0 CuadroTexto"/>
          <p:cNvSpPr txBox="1"/>
          <p:nvPr/>
        </p:nvSpPr>
        <p:spPr>
          <a:xfrm>
            <a:off x="6786563" y="6540500"/>
            <a:ext cx="24288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i="1" dirty="0">
                <a:latin typeface="Arial" pitchFamily="34" charset="0"/>
                <a:cs typeface="Arial" pitchFamily="34" charset="0"/>
              </a:rPr>
              <a:t>Barboza, Perdomo y Rodríguez 2009</a:t>
            </a:r>
            <a:endParaRPr lang="es-VE" sz="6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ABF34-DFF8-45ED-97DE-FDEDD58A4F8C}" type="datetime1">
              <a:rPr lang="es-ES" smtClean="0"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DC67A7-C326-401F-B7F6-C75DC27AE9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3357586"/>
          </a:xfrm>
        </p:spPr>
        <p:txBody>
          <a:bodyPr/>
          <a:lstStyle/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ASCONSULTORES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Jose M. Castellanos E.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Abril 2012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357166"/>
            <a:ext cx="7772400" cy="1271634"/>
          </a:xfrm>
        </p:spPr>
        <p:txBody>
          <a:bodyPr>
            <a:normAutofit fontScale="90000"/>
          </a:bodyPr>
          <a:lstStyle/>
          <a:p>
            <a:pPr algn="ctr">
              <a:buFontTx/>
              <a:buNone/>
              <a:defRPr/>
            </a:pP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CÓMO PREVENIR LA QUIEBRA DE SU </a:t>
            </a: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NEGOCIO</a:t>
            </a:r>
            <a:b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TALLER</a:t>
            </a: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es-CO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67A7-C326-401F-B7F6-C75DC27AE99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772400" cy="2016224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TODO POR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AHORA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!!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GRACIAS POR SU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CONSULTA</a:t>
            </a:r>
            <a:b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ES" dirty="0" smtClean="0">
                <a:solidFill>
                  <a:srgbClr val="00B050"/>
                </a:solidFill>
              </a:rPr>
              <a:t/>
            </a:r>
            <a:br>
              <a:rPr lang="es-ES" dirty="0" smtClean="0">
                <a:solidFill>
                  <a:srgbClr val="00B050"/>
                </a:solidFill>
              </a:rPr>
            </a:br>
            <a:r>
              <a:rPr lang="es-ES" sz="2400" b="1" dirty="0" err="1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s-ES" sz="2400" b="1" dirty="0" err="1" smtClean="0">
                <a:solidFill>
                  <a:schemeClr val="tx1"/>
                </a:solidFill>
              </a:rPr>
              <a:t>onsu</a:t>
            </a:r>
            <a:r>
              <a:rPr lang="es-ES" sz="2400" b="1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s-ES" sz="2400" b="1" dirty="0" err="1" smtClean="0">
                <a:solidFill>
                  <a:schemeClr val="tx1"/>
                </a:solidFill>
              </a:rPr>
              <a:t>erencia</a:t>
            </a:r>
            <a:r>
              <a:rPr lang="es-ES" sz="2400" b="1" dirty="0" smtClean="0">
                <a:solidFill>
                  <a:schemeClr val="tx1"/>
                </a:solidFill>
              </a:rPr>
              <a:t>  </a:t>
            </a:r>
            <a:r>
              <a:rPr lang="es-ES" sz="2400" b="1" dirty="0" err="1" smtClean="0">
                <a:solidFill>
                  <a:schemeClr val="tx1"/>
                </a:solidFill>
              </a:rPr>
              <a:t>Jose</a:t>
            </a:r>
            <a:r>
              <a:rPr lang="es-ES" sz="2400" b="1" dirty="0" smtClean="0">
                <a:solidFill>
                  <a:schemeClr val="tx1"/>
                </a:solidFill>
              </a:rPr>
              <a:t> M. Castellanos E</a:t>
            </a:r>
            <a:r>
              <a:rPr lang="es-ES" sz="2400" dirty="0" smtClean="0">
                <a:solidFill>
                  <a:srgbClr val="00B050"/>
                </a:solidFill>
              </a:rPr>
              <a:t>.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/>
          <a:lstStyle/>
          <a:p>
            <a:r>
              <a:rPr lang="es-ES" sz="2400" b="1" dirty="0" smtClean="0"/>
              <a:t>DIGANOS CUAL PUNTO REQUIERE AMPLIACION O QUE OTRO TEMA LE INTERESA CONOCER</a:t>
            </a:r>
            <a:endParaRPr lang="es-ES" sz="2400" dirty="0" smtClean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67A7-C326-401F-B7F6-C75DC27AE99D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88641"/>
            <a:ext cx="7772400" cy="864096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rgbClr val="0070C0"/>
                </a:solidFill>
              </a:rPr>
              <a:t>PRINCIPALES SEÑALES	</a:t>
            </a:r>
            <a:endParaRPr lang="es-ES" b="1" dirty="0" smtClean="0">
              <a:solidFill>
                <a:srgbClr val="0070C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1556792"/>
            <a:ext cx="7200800" cy="5184576"/>
          </a:xfrm>
        </p:spPr>
        <p:txBody>
          <a:bodyPr/>
          <a:lstStyle/>
          <a:p>
            <a:pPr algn="l">
              <a:lnSpc>
                <a:spcPct val="80000"/>
              </a:lnSpc>
              <a:buFont typeface="Wingdings" pitchFamily="2" charset="2"/>
              <a:buChar char="Ø"/>
            </a:pPr>
            <a:r>
              <a:rPr lang="es-MX" b="1" dirty="0" smtClean="0">
                <a:solidFill>
                  <a:schemeClr val="tx1"/>
                </a:solidFill>
              </a:rPr>
              <a:t>Alto índice de endeudamiento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Ø"/>
            </a:pPr>
            <a:r>
              <a:rPr lang="es-MX" b="1" dirty="0" smtClean="0">
                <a:solidFill>
                  <a:schemeClr val="tx1"/>
                </a:solidFill>
              </a:rPr>
              <a:t>Sobregiros casi permanentes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Ø"/>
            </a:pPr>
            <a:r>
              <a:rPr lang="es-MX" b="1" dirty="0" smtClean="0">
                <a:solidFill>
                  <a:schemeClr val="tx1"/>
                </a:solidFill>
              </a:rPr>
              <a:t>Flujos de caja negativos.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Ø"/>
            </a:pPr>
            <a:r>
              <a:rPr lang="es-MX" b="1" dirty="0" smtClean="0">
                <a:solidFill>
                  <a:schemeClr val="tx1"/>
                </a:solidFill>
              </a:rPr>
              <a:t>La curva descendente de las ventas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Ø"/>
            </a:pPr>
            <a:r>
              <a:rPr lang="es-MX" b="1" dirty="0" smtClean="0">
                <a:solidFill>
                  <a:schemeClr val="tx1"/>
                </a:solidFill>
              </a:rPr>
              <a:t>Avisos de cobro </a:t>
            </a:r>
            <a:r>
              <a:rPr lang="es-MX" b="1" dirty="0" err="1" smtClean="0">
                <a:solidFill>
                  <a:schemeClr val="tx1"/>
                </a:solidFill>
              </a:rPr>
              <a:t>prejurídico</a:t>
            </a:r>
            <a:endParaRPr lang="es-MX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Ø"/>
            </a:pPr>
            <a:r>
              <a:rPr lang="es-MX" sz="2800" b="1" dirty="0" smtClean="0">
                <a:solidFill>
                  <a:schemeClr val="tx1"/>
                </a:solidFill>
              </a:rPr>
              <a:t>Patrimonio negativo</a:t>
            </a:r>
            <a:endParaRPr lang="es-MX" sz="2800" dirty="0" smtClean="0">
              <a:solidFill>
                <a:schemeClr val="tx1"/>
              </a:solidFill>
            </a:endParaRPr>
          </a:p>
          <a:p>
            <a:pPr lvl="1" algn="l">
              <a:lnSpc>
                <a:spcPct val="80000"/>
              </a:lnSpc>
              <a:buFont typeface="Wingdings" pitchFamily="2" charset="2"/>
              <a:buChar char="Ø"/>
            </a:pPr>
            <a:endParaRPr lang="es-MX" sz="24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Ø"/>
            </a:pPr>
            <a:endParaRPr lang="es-MX" sz="2400" dirty="0" smtClean="0">
              <a:solidFill>
                <a:schemeClr val="tx1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67A7-C326-401F-B7F6-C75DC27AE99D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500063"/>
            <a:ext cx="7772400" cy="1470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sz="4000" b="1" dirty="0">
                <a:solidFill>
                  <a:srgbClr val="0070C0"/>
                </a:solidFill>
              </a:rPr>
              <a:t>Alto índice de endeudamiento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584" y="1700808"/>
            <a:ext cx="72866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s-MX" sz="2800" b="0" dirty="0" smtClean="0">
                <a:solidFill>
                  <a:schemeClr val="tx1"/>
                </a:solidFill>
                <a:latin typeface="Tahoma" pitchFamily="34" charset="0"/>
              </a:rPr>
              <a:t>Método de cálculo:  IDE = P/A</a:t>
            </a:r>
            <a:endParaRPr lang="es-MX" sz="2800" b="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s-MX" sz="2800" b="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s-MX" sz="2800" b="0" dirty="0" smtClean="0">
                <a:solidFill>
                  <a:schemeClr val="tx1"/>
                </a:solidFill>
                <a:latin typeface="Tahoma" pitchFamily="34" charset="0"/>
              </a:rPr>
              <a:t>% razonable IDE:  70% </a:t>
            </a:r>
            <a:endParaRPr lang="es-MX" sz="2800" b="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s-MX" sz="2800" b="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s-MX" sz="2800" b="0" dirty="0" smtClean="0">
                <a:solidFill>
                  <a:schemeClr val="tx1"/>
                </a:solidFill>
                <a:latin typeface="Tahoma" pitchFamily="34" charset="0"/>
              </a:rPr>
              <a:t>Como mejorar este índice?</a:t>
            </a:r>
            <a:endParaRPr lang="es-MX" sz="2800" b="0" dirty="0">
              <a:solidFill>
                <a:schemeClr val="tx1"/>
              </a:solidFill>
              <a:latin typeface="Tahoma" pitchFamily="34" charset="0"/>
            </a:endParaRPr>
          </a:p>
          <a:p>
            <a:pPr marL="457200" indent="-4572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s-MX" sz="2800" b="0" dirty="0" smtClean="0">
                <a:solidFill>
                  <a:schemeClr val="tx1"/>
                </a:solidFill>
                <a:latin typeface="Tahoma" pitchFamily="34" charset="0"/>
              </a:rPr>
              <a:t>Aumento del capital social</a:t>
            </a:r>
          </a:p>
          <a:p>
            <a:pPr marL="457200" indent="-4572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s-MX" sz="2800" dirty="0" smtClean="0">
                <a:solidFill>
                  <a:schemeClr val="tx1"/>
                </a:solidFill>
                <a:latin typeface="Tahoma" pitchFamily="34" charset="0"/>
              </a:rPr>
              <a:t>Disminución del pasivo.</a:t>
            </a:r>
            <a:endParaRPr lang="es-MX" sz="2800" b="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s-ES" b="0" dirty="0">
              <a:solidFill>
                <a:schemeClr val="tx1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67A7-C326-401F-B7F6-C75DC27AE99D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500063"/>
            <a:ext cx="7772400" cy="642921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es-MX" sz="3200" b="1" dirty="0">
                <a:solidFill>
                  <a:srgbClr val="0070C0"/>
                </a:solidFill>
              </a:rPr>
              <a:t>Sobregiros casi permanentes</a:t>
            </a:r>
            <a:br>
              <a:rPr lang="es-MX" sz="3200" b="1" dirty="0">
                <a:solidFill>
                  <a:srgbClr val="0070C0"/>
                </a:solidFill>
              </a:rPr>
            </a:br>
            <a:r>
              <a:rPr lang="es-ES_tradnl" sz="3200" b="1" dirty="0" smtClean="0">
                <a:solidFill>
                  <a:srgbClr val="0070C0"/>
                </a:solidFill>
              </a:rPr>
              <a:t/>
            </a:r>
            <a:br>
              <a:rPr lang="es-ES_tradnl" sz="3200" b="1" dirty="0" smtClean="0">
                <a:solidFill>
                  <a:srgbClr val="0070C0"/>
                </a:solidFill>
              </a:rPr>
            </a:br>
            <a:endParaRPr lang="es-ES" sz="5400" i="1" dirty="0" smtClean="0">
              <a:solidFill>
                <a:srgbClr val="0070C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00" y="1643063"/>
            <a:ext cx="7358114" cy="3995737"/>
          </a:xfrm>
        </p:spPr>
        <p:txBody>
          <a:bodyPr/>
          <a:lstStyle/>
          <a:p>
            <a:pPr marL="457200" indent="-457200" algn="l">
              <a:lnSpc>
                <a:spcPct val="80000"/>
              </a:lnSpc>
              <a:buFontTx/>
              <a:buNone/>
            </a:pPr>
            <a:endParaRPr lang="es-ES_tradnl" sz="14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80000"/>
              </a:lnSpc>
            </a:pPr>
            <a:r>
              <a:rPr lang="es-ES_tradnl" sz="2000" b="1" u="sng" dirty="0" smtClean="0">
                <a:solidFill>
                  <a:schemeClr val="tx1"/>
                </a:solidFill>
              </a:rPr>
              <a:t>Causales:  ?</a:t>
            </a:r>
          </a:p>
          <a:p>
            <a:pPr marL="457200" indent="-457200" algn="l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000" b="1" u="sng" dirty="0" smtClean="0">
                <a:solidFill>
                  <a:schemeClr val="tx1"/>
                </a:solidFill>
              </a:rPr>
              <a:t>A) No existe planeación financiera</a:t>
            </a:r>
          </a:p>
          <a:p>
            <a:pPr marL="457200" indent="-457200" algn="l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000" b="1" u="sng" dirty="0" smtClean="0">
                <a:solidFill>
                  <a:schemeClr val="tx1"/>
                </a:solidFill>
              </a:rPr>
              <a:t>B</a:t>
            </a:r>
            <a:r>
              <a:rPr lang="es-ES_tradnl" sz="2000" b="1" u="sng" dirty="0" smtClean="0">
                <a:solidFill>
                  <a:schemeClr val="tx1"/>
                </a:solidFill>
              </a:rPr>
              <a:t>) Agregue Ud. mismo</a:t>
            </a:r>
            <a:endParaRPr lang="es-ES_tradnl" sz="2000" b="1" u="sng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80000"/>
              </a:lnSpc>
            </a:pPr>
            <a:r>
              <a:rPr lang="es-ES_tradnl" sz="2000" b="1" u="sng" dirty="0" smtClean="0">
                <a:solidFill>
                  <a:schemeClr val="tx1"/>
                </a:solidFill>
              </a:rPr>
              <a:t>EFECTOS:</a:t>
            </a:r>
          </a:p>
          <a:p>
            <a:pPr marL="457200" indent="-457200" algn="l"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000" b="1" u="sng" dirty="0" smtClean="0">
                <a:solidFill>
                  <a:schemeClr val="tx1"/>
                </a:solidFill>
              </a:rPr>
              <a:t>Quita imagen crediticia </a:t>
            </a:r>
          </a:p>
          <a:p>
            <a:pPr marL="457200" indent="-457200" algn="l"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000" b="1" u="sng" dirty="0" smtClean="0">
                <a:solidFill>
                  <a:schemeClr val="tx1"/>
                </a:solidFill>
              </a:rPr>
              <a:t>Alto costo financiero </a:t>
            </a:r>
          </a:p>
          <a:p>
            <a:pPr marL="457200" indent="-457200" algn="l">
              <a:lnSpc>
                <a:spcPct val="80000"/>
              </a:lnSpc>
            </a:pPr>
            <a:r>
              <a:rPr lang="es-ES_tradnl" sz="2000" b="1" u="sng" dirty="0" smtClean="0">
                <a:solidFill>
                  <a:schemeClr val="tx1"/>
                </a:solidFill>
              </a:rPr>
              <a:t>Soluciones ?</a:t>
            </a:r>
          </a:p>
          <a:p>
            <a:pPr marL="457200" indent="-457200" algn="l"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000" b="1" u="sng" dirty="0" smtClean="0">
                <a:solidFill>
                  <a:schemeClr val="tx1"/>
                </a:solidFill>
              </a:rPr>
              <a:t>A) </a:t>
            </a:r>
            <a:r>
              <a:rPr lang="es-ES_tradnl" sz="2000" b="1" u="sng" dirty="0" err="1" smtClean="0">
                <a:solidFill>
                  <a:schemeClr val="tx1"/>
                </a:solidFill>
              </a:rPr>
              <a:t>Reestructuración</a:t>
            </a:r>
            <a:r>
              <a:rPr lang="es-ES_tradnl" sz="2000" b="1" u="sng" dirty="0" smtClean="0">
                <a:solidFill>
                  <a:schemeClr val="tx1"/>
                </a:solidFill>
              </a:rPr>
              <a:t> y/o consecución de nuevos créditos</a:t>
            </a:r>
          </a:p>
          <a:p>
            <a:pPr marL="457200" indent="-457200" algn="l"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000" b="1" u="sng" dirty="0" smtClean="0">
                <a:solidFill>
                  <a:schemeClr val="tx1"/>
                </a:solidFill>
              </a:rPr>
              <a:t>B) </a:t>
            </a:r>
            <a:r>
              <a:rPr lang="es-ES_tradnl" sz="2000" b="1" u="sng" dirty="0" smtClean="0">
                <a:solidFill>
                  <a:schemeClr val="tx1"/>
                </a:solidFill>
              </a:rPr>
              <a:t>Agregue Ud. mismo</a:t>
            </a:r>
            <a:endParaRPr lang="es-ES_tradnl" sz="2000" b="1" u="sng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80000"/>
              </a:lnSpc>
            </a:pPr>
            <a:endParaRPr lang="es-ES_tradnl" sz="20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80000"/>
              </a:lnSpc>
            </a:pPr>
            <a:endParaRPr lang="es-ES_tradnl" sz="18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80000"/>
              </a:lnSpc>
            </a:pPr>
            <a:endParaRPr lang="es-ES_tradnl" sz="18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80000"/>
              </a:lnSpc>
            </a:pPr>
            <a:endParaRPr lang="es-ES" sz="1800" dirty="0" smtClean="0">
              <a:solidFill>
                <a:schemeClr val="tx1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67A7-C326-401F-B7F6-C75DC27AE99D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071570"/>
          </a:xfrm>
        </p:spPr>
        <p:txBody>
          <a:bodyPr/>
          <a:lstStyle/>
          <a:p>
            <a:pPr algn="ctr"/>
            <a:r>
              <a:rPr lang="es-ES" sz="2800" b="1" dirty="0" smtClean="0">
                <a:solidFill>
                  <a:srgbClr val="0070C0"/>
                </a:solidFill>
              </a:rPr>
              <a:t>FLUJOS DE CAJA NEGATIVOS</a:t>
            </a:r>
            <a:endParaRPr lang="es-ES" sz="2800" b="1" dirty="0">
              <a:solidFill>
                <a:srgbClr val="0070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1572182"/>
            <a:ext cx="7747224" cy="4233082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Planeación financiera deficiente.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Información financiera inoportuna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s-ES" u="sng" dirty="0" smtClean="0">
                <a:solidFill>
                  <a:schemeClr val="tx1"/>
                </a:solidFill>
              </a:rPr>
              <a:t>Soluciones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s-ES" dirty="0" smtClean="0">
                <a:solidFill>
                  <a:schemeClr val="tx1"/>
                </a:solidFill>
              </a:rPr>
              <a:t>Refinanciación de pasivos.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s-ES" dirty="0" smtClean="0">
                <a:solidFill>
                  <a:schemeClr val="tx1"/>
                </a:solidFill>
              </a:rPr>
              <a:t>Postergar </a:t>
            </a:r>
            <a:r>
              <a:rPr lang="es-ES" dirty="0" smtClean="0">
                <a:solidFill>
                  <a:schemeClr val="tx1"/>
                </a:solidFill>
              </a:rPr>
              <a:t>inversiones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s-ES" dirty="0" smtClean="0">
                <a:solidFill>
                  <a:schemeClr val="tx1"/>
                </a:solidFill>
              </a:rPr>
              <a:t>Disposición de activos improductivos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s-ES" dirty="0" smtClean="0">
                <a:solidFill>
                  <a:schemeClr val="tx1"/>
                </a:solidFill>
              </a:rPr>
              <a:t>Recuperación de cartera.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s-ES" dirty="0" smtClean="0">
                <a:solidFill>
                  <a:schemeClr val="tx1"/>
                </a:solidFill>
              </a:rPr>
              <a:t>Otros </a:t>
            </a:r>
          </a:p>
          <a:p>
            <a:pPr marL="457200" indent="-457200">
              <a:buFont typeface="Wingdings" pitchFamily="2" charset="2"/>
              <a:buChar char="v"/>
            </a:pPr>
            <a:endParaRPr lang="es-E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67A7-C326-401F-B7F6-C75DC27AE99D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767578"/>
          </a:xfrm>
        </p:spPr>
        <p:txBody>
          <a:bodyPr/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PELIGROSA </a:t>
            </a:r>
            <a:r>
              <a:rPr lang="es-ES" sz="2800" b="1" dirty="0" smtClean="0">
                <a:solidFill>
                  <a:srgbClr val="FF0000"/>
                </a:solidFill>
              </a:rPr>
              <a:t>DISMINUCION   </a:t>
            </a:r>
            <a:r>
              <a:rPr lang="es-ES" sz="2800" b="1" dirty="0" smtClean="0">
                <a:solidFill>
                  <a:srgbClr val="FF0000"/>
                </a:solidFill>
              </a:rPr>
              <a:t>DE LAS VENTAS 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786742" cy="3960440"/>
          </a:xfrm>
        </p:spPr>
        <p:txBody>
          <a:bodyPr/>
          <a:lstStyle/>
          <a:p>
            <a:pPr algn="l"/>
            <a:r>
              <a:rPr lang="es-ES" sz="2800" dirty="0" smtClean="0">
                <a:solidFill>
                  <a:schemeClr val="tx1"/>
                </a:solidFill>
              </a:rPr>
              <a:t>CAUSALES:  Competencia, pérdida de calidad; falta de innovación; 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smtClean="0">
                <a:solidFill>
                  <a:schemeClr val="tx1"/>
                </a:solidFill>
              </a:rPr>
              <a:t>pobre </a:t>
            </a:r>
            <a:r>
              <a:rPr lang="es-ES" sz="2800" dirty="0" smtClean="0">
                <a:solidFill>
                  <a:schemeClr val="tx1"/>
                </a:solidFill>
              </a:rPr>
              <a:t>equipo </a:t>
            </a:r>
            <a:r>
              <a:rPr lang="es-ES" sz="2800" dirty="0" smtClean="0">
                <a:solidFill>
                  <a:schemeClr val="tx1"/>
                </a:solidFill>
              </a:rPr>
              <a:t>de vendedores;   ……</a:t>
            </a:r>
          </a:p>
          <a:p>
            <a:pPr algn="l"/>
            <a:r>
              <a:rPr lang="es-ES" sz="2800" dirty="0" smtClean="0">
                <a:solidFill>
                  <a:schemeClr val="tx1"/>
                </a:solidFill>
              </a:rPr>
              <a:t>SOLUCIONES: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</a:rPr>
              <a:t>Estudio y encuestas de mercado.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</a:rPr>
              <a:t>Pronta implementación de los cambios sugeridos.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</a:rPr>
              <a:t>Búsqueda de nuevos mercados o segmentos de población.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</a:rPr>
              <a:t>Diversificar el portafolio.</a:t>
            </a:r>
          </a:p>
          <a:p>
            <a:pPr algn="l"/>
            <a:endParaRPr lang="es-ES" sz="2800" dirty="0" smtClean="0">
              <a:solidFill>
                <a:schemeClr val="tx1"/>
              </a:solidFill>
            </a:endParaRPr>
          </a:p>
          <a:p>
            <a:pPr algn="l"/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67A7-C326-401F-B7F6-C75DC27AE99D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071570"/>
          </a:xfrm>
        </p:spPr>
        <p:txBody>
          <a:bodyPr/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AVISOS DE COBRO PREJURIDICO</a:t>
            </a:r>
            <a:br>
              <a:rPr lang="es-ES" sz="2800" b="1" dirty="0" smtClean="0">
                <a:solidFill>
                  <a:srgbClr val="FF0000"/>
                </a:solidFill>
              </a:rPr>
            </a:b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786742" cy="4429156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s-ES" sz="2800" dirty="0" smtClean="0">
                <a:solidFill>
                  <a:schemeClr val="tx1"/>
                </a:solidFill>
              </a:rPr>
              <a:t>Por que llegan?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s-ES" sz="2800" dirty="0" smtClean="0">
                <a:solidFill>
                  <a:schemeClr val="tx1"/>
                </a:solidFill>
              </a:rPr>
              <a:t>Además de que no se paga a tiempo, se atiende mal a los acreedores.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s-ES" sz="2800" dirty="0" smtClean="0">
                <a:solidFill>
                  <a:schemeClr val="tx1"/>
                </a:solidFill>
              </a:rPr>
              <a:t>Se incumple varias veces las promesas de pago.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s-ES" sz="2800" dirty="0" smtClean="0">
                <a:solidFill>
                  <a:schemeClr val="tx1"/>
                </a:solidFill>
              </a:rPr>
              <a:t>Que hacer con estos avisos?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s-ES" sz="2800" dirty="0" smtClean="0">
                <a:solidFill>
                  <a:schemeClr val="tx1"/>
                </a:solidFill>
              </a:rPr>
              <a:t>Anticiparse a la llegada de los mismos.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s-ES" sz="2800" dirty="0" smtClean="0">
                <a:solidFill>
                  <a:schemeClr val="tx1"/>
                </a:solidFill>
              </a:rPr>
              <a:t>Negociar </a:t>
            </a:r>
            <a:r>
              <a:rPr lang="es-ES" sz="2800" dirty="0" smtClean="0">
                <a:solidFill>
                  <a:schemeClr val="tx1"/>
                </a:solidFill>
              </a:rPr>
              <a:t>nuevo </a:t>
            </a:r>
            <a:r>
              <a:rPr lang="es-ES" sz="2800" dirty="0" smtClean="0">
                <a:solidFill>
                  <a:schemeClr val="tx1"/>
                </a:solidFill>
              </a:rPr>
              <a:t>plazo y </a:t>
            </a:r>
            <a:r>
              <a:rPr lang="es-ES" sz="2800" dirty="0" smtClean="0">
                <a:solidFill>
                  <a:schemeClr val="tx1"/>
                </a:solidFill>
              </a:rPr>
              <a:t>cumplirlo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s-ES" sz="2800" dirty="0" smtClean="0">
                <a:solidFill>
                  <a:schemeClr val="tx1"/>
                </a:solidFill>
              </a:rPr>
              <a:t>Realizar abonos parciales.</a:t>
            </a:r>
          </a:p>
          <a:p>
            <a:pPr algn="l"/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67A7-C326-401F-B7F6-C75DC27AE99D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071570"/>
          </a:xfrm>
        </p:spPr>
        <p:txBody>
          <a:bodyPr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EL PATRIMONIO SE VOLVIO </a:t>
            </a:r>
            <a:r>
              <a:rPr lang="es-ES" sz="2800" b="1" dirty="0" smtClean="0">
                <a:solidFill>
                  <a:srgbClr val="FF0000"/>
                </a:solidFill>
              </a:rPr>
              <a:t>ROJO !!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196752"/>
            <a:ext cx="7786742" cy="4732578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s-ES" sz="2800" dirty="0" smtClean="0">
                <a:solidFill>
                  <a:schemeClr val="tx1"/>
                </a:solidFill>
              </a:rPr>
              <a:t>Por qué ese cambio de color?:		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</a:rPr>
              <a:t>Era muy pequeño para el tamaño del negocio.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</a:rPr>
              <a:t>Se lo comieron las pérdidas acumuladas.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</a:rPr>
              <a:t>No se hizo nada para evitar este cambio.</a:t>
            </a:r>
          </a:p>
          <a:p>
            <a:pPr algn="l"/>
            <a:endParaRPr lang="es-MX" sz="24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s-MX" sz="2400" dirty="0" smtClean="0">
                <a:solidFill>
                  <a:schemeClr val="tx1"/>
                </a:solidFill>
              </a:rPr>
              <a:t>Que podemos hacer ahora y pronto ?: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</a:rPr>
              <a:t>Revisar el plan del negocio.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</a:rPr>
              <a:t>Capitalizar la empresa. 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s-CO" sz="2400" dirty="0" smtClean="0">
                <a:solidFill>
                  <a:schemeClr val="tx1"/>
                </a:solidFill>
              </a:rPr>
              <a:t>Suspender el retiro de utilidades o pago de dividendos.</a:t>
            </a:r>
            <a:endParaRPr lang="es-ES" sz="2800" dirty="0" smtClean="0">
              <a:solidFill>
                <a:schemeClr val="tx1"/>
              </a:solidFill>
            </a:endParaRPr>
          </a:p>
          <a:p>
            <a:pPr algn="l"/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67A7-C326-401F-B7F6-C75DC27AE99D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071570"/>
          </a:xfrm>
        </p:spPr>
        <p:txBody>
          <a:bodyPr/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EXISTE ALGUN SALVAVIDAS??</a:t>
            </a:r>
            <a:r>
              <a:rPr lang="es-ES" sz="2800" b="1" dirty="0" smtClean="0">
                <a:solidFill>
                  <a:srgbClr val="00B050"/>
                </a:solidFill>
              </a:rPr>
              <a:t>:</a:t>
            </a:r>
            <a:endParaRPr lang="es-ES" sz="2800" b="1" dirty="0">
              <a:solidFill>
                <a:srgbClr val="00B05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8143932" cy="4429156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s-ES" sz="2400" dirty="0" smtClean="0">
                <a:solidFill>
                  <a:schemeClr val="tx1"/>
                </a:solidFill>
              </a:rPr>
              <a:t>SI, PERO </a:t>
            </a:r>
            <a:r>
              <a:rPr lang="es-ES" sz="2400" dirty="0" smtClean="0">
                <a:solidFill>
                  <a:schemeClr val="tx1"/>
                </a:solidFill>
              </a:rPr>
              <a:t>TOMÁNDOLO </a:t>
            </a:r>
            <a:r>
              <a:rPr lang="es-ES" sz="2400" dirty="0" smtClean="0">
                <a:solidFill>
                  <a:schemeClr val="tx1"/>
                </a:solidFill>
              </a:rPr>
              <a:t>A TIEMPO!!</a:t>
            </a:r>
          </a:p>
          <a:p>
            <a:pPr algn="l">
              <a:buFont typeface="Wingdings" pitchFamily="2" charset="2"/>
              <a:buChar char="Ø"/>
            </a:pPr>
            <a:endParaRPr lang="es-ES" sz="24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s-ES" sz="2400" dirty="0" smtClean="0">
                <a:solidFill>
                  <a:schemeClr val="tx1"/>
                </a:solidFill>
              </a:rPr>
              <a:t>CLASES DE SALVAVIDAS: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s-ES" sz="2400" b="1" dirty="0" smtClean="0">
                <a:solidFill>
                  <a:schemeClr val="tx1"/>
                </a:solidFill>
              </a:rPr>
              <a:t>Proceso de reorganización </a:t>
            </a:r>
            <a:r>
              <a:rPr lang="es-ES" sz="2400" dirty="0" smtClean="0">
                <a:solidFill>
                  <a:schemeClr val="tx1"/>
                </a:solidFill>
              </a:rPr>
              <a:t>al tenor de la Ley 1116 de 2006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s-ES" sz="2400" b="1" dirty="0" smtClean="0">
                <a:solidFill>
                  <a:schemeClr val="tx1"/>
                </a:solidFill>
              </a:rPr>
              <a:t>Liquidación</a:t>
            </a:r>
            <a:r>
              <a:rPr lang="es-ES" sz="2400" dirty="0" smtClean="0">
                <a:solidFill>
                  <a:schemeClr val="tx1"/>
                </a:solidFill>
              </a:rPr>
              <a:t> judicial, si el negocio es inviable.</a:t>
            </a:r>
          </a:p>
          <a:p>
            <a:pPr algn="l"/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67A7-C326-401F-B7F6-C75DC27AE99D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C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rmedi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8" ma:contentTypeDescription="Create a new document." ma:contentTypeScope="" ma:versionID="5eea76452d7eb073b41e4ecbec7235c0"/>
</file>

<file path=customXml/itemProps1.xml><?xml version="1.0" encoding="utf-8"?>
<ds:datastoreItem xmlns:ds="http://schemas.openxmlformats.org/officeDocument/2006/customXml" ds:itemID="{10307859-15C4-4997-B814-3F32C1886F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A47B04-CF5B-46EB-AD5C-101D85F4C5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137C42-E121-4FF7-9E3F-E9F7527E76EE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324</Words>
  <Application>Microsoft Office PowerPoint</Application>
  <PresentationFormat>Presentación en pantalla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CSC</vt:lpstr>
      <vt:lpstr>CÓMO PREVENIR LA QUIEBRA DE SU NEGOCIO TALLER  </vt:lpstr>
      <vt:lpstr>PRINCIPALES SEÑALES </vt:lpstr>
      <vt:lpstr>Alto índice de endeudamiento</vt:lpstr>
      <vt:lpstr>Sobregiros casi permanentes  </vt:lpstr>
      <vt:lpstr>FLUJOS DE CAJA NEGATIVOS</vt:lpstr>
      <vt:lpstr>PELIGROSA DISMINUCION   DE LAS VENTAS </vt:lpstr>
      <vt:lpstr>AVISOS DE COBRO PREJURIDICO </vt:lpstr>
      <vt:lpstr>EL PATRIMONIO SE VOLVIO ROJO !!</vt:lpstr>
      <vt:lpstr>EXISTE ALGUN SALVAVIDAS??:</vt:lpstr>
      <vt:lpstr>TODO POR AHORA !!  GRACIAS POR SU CONSULTA  ConsuGerencia  Jose M. Castellanos 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REGIMEN DE INSOLVENCIA EMPRESARIAL EN LA REPÚBLICA DE COLOMBIA   JOSE MARIA CASTELLANOS ESPARZA  noviembre de2010</dc:title>
  <dc:creator>Jose Castellanos</dc:creator>
  <cp:lastModifiedBy>Jose M Castellanos</cp:lastModifiedBy>
  <cp:revision>125</cp:revision>
  <dcterms:created xsi:type="dcterms:W3CDTF">2010-11-06T23:27:27Z</dcterms:created>
  <dcterms:modified xsi:type="dcterms:W3CDTF">2012-04-20T22:46:38Z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TC300082709990</vt:lpwstr>
  </property>
</Properties>
</file>